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4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853A9-209A-4277-B3D3-7F0EFC0E21AD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DBA74-40F3-46C4-B6C7-7DA7FC60D1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53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DBA74-40F3-46C4-B6C7-7DA7FC60D149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2441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1495B85-98F6-46C6-B327-4DE63480E2EA}" type="datetimeFigureOut">
              <a:rPr lang="zh-TW" altLang="en-US" smtClean="0"/>
              <a:pPr/>
              <a:t>2019/8/26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7FC35DD-2394-4667-A130-DC82E6E74C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tklowc103/hom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6.jpeg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5.jpe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4.jpe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3.jpeg"/><Relationship Id="rId28" Type="http://schemas.openxmlformats.org/officeDocument/2006/relationships/image" Target="../media/image8.jpe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slideLayout" Target="../slideLayouts/slideLayout2.xml"/><Relationship Id="rId27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永安國小</a:t>
            </a:r>
            <a:endParaRPr lang="en-US" altLang="zh-TW" dirty="0" smtClean="0"/>
          </a:p>
          <a:p>
            <a:r>
              <a:rPr lang="zh-TW" altLang="en-US" dirty="0"/>
              <a:t>李光榮</a:t>
            </a:r>
            <a:endParaRPr lang="en-US" altLang="zh-TW" dirty="0" smtClean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低碳校園指標說明會</a:t>
            </a:r>
          </a:p>
        </p:txBody>
      </p:sp>
    </p:spTree>
    <p:extLst>
      <p:ext uri="{BB962C8B-B14F-4D97-AF65-F5344CB8AC3E}">
        <p14:creationId xmlns:p14="http://schemas.microsoft.com/office/powerpoint/2010/main" val="421542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水資源校園標章</a:t>
            </a:r>
            <a:endParaRPr lang="zh-TW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68397172"/>
              </p:ext>
            </p:extLst>
          </p:nvPr>
        </p:nvGraphicFramePr>
        <p:xfrm>
          <a:off x="609600" y="1600200"/>
          <a:ext cx="7924800" cy="439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指標細目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2.3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水資源利用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2.3.1</a:t>
                      </a:r>
                      <a:r>
                        <a:rPr lang="zh-TW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設置各種雨水利用設施或設置生活雜排水利用設施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設置相關設施需提供導覽規劃與融入教學之說明。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2.3.2</a:t>
                      </a:r>
                      <a:r>
                        <a:rPr lang="zh-TW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水資源利用率</a:t>
                      </a:r>
                      <a:endParaRPr lang="en-US" altLang="zh-TW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zh-TW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本年度之水資源利用率達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  <a:r>
                        <a:rPr lang="zh-TW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以上</a:t>
                      </a:r>
                      <a:endParaRPr lang="zh-TW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水資源利用率計算方式＝（全校所有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中水或雜排水回收量）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每年全校用水（自來水總用水量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中水與雜排水再利用之水源總量）×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％【水量單位為公升】。</a:t>
                      </a:r>
                    </a:p>
                    <a:p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水資源利用率計算，</a:t>
                      </a:r>
                      <a:r>
                        <a:rPr lang="zh-TW" altLang="zh-TW" sz="18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涵蓋自來水量、雨</a:t>
                      </a:r>
                      <a:r>
                        <a:rPr lang="en-US" altLang="zh-TW" sz="18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8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</a:t>
                      </a:r>
                      <a:r>
                        <a:rPr lang="en-US" altLang="zh-TW" sz="18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zh-TW" sz="18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水、生活雜排水</a:t>
                      </a:r>
                      <a:r>
                        <a:rPr lang="zh-TW" altLang="zh-TW" sz="18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回收</a:t>
                      </a:r>
                      <a:r>
                        <a:rPr lang="zh-TW" altLang="en-US" sz="18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之相關圖</a:t>
                      </a:r>
                      <a:r>
                        <a:rPr lang="en-US" altLang="zh-TW" sz="18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表</a:t>
                      </a:r>
                      <a:r>
                        <a:rPr lang="en-US" altLang="zh-TW" sz="18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18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、計算式佐證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873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水資源校園標章</a:t>
            </a:r>
            <a:endParaRPr lang="zh-TW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81793643"/>
              </p:ext>
            </p:extLst>
          </p:nvPr>
        </p:nvGraphicFramePr>
        <p:xfrm>
          <a:off x="609600" y="1600200"/>
          <a:ext cx="7924800" cy="2260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指標細目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2.4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水資源管理策略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2.4.1</a:t>
                      </a:r>
                      <a:r>
                        <a:rPr lang="zh-TW" altLang="zh-TW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學校水資源管理</a:t>
                      </a:r>
                      <a:endParaRPr lang="en-US" altLang="zh-TW" sz="20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zh-TW" sz="18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</a:t>
                      </a:r>
                      <a:r>
                        <a:rPr lang="zh-TW" altLang="zh-TW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具特色之水資源管理或運用設施與策略</a:t>
                      </a:r>
                    </a:p>
                    <a:p>
                      <a:r>
                        <a:rPr lang="zh-TW" altLang="zh-TW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■擬定全校水資源管理相關計畫與創新作為</a:t>
                      </a:r>
                      <a:endParaRPr lang="zh-TW" alt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■如水資源多元再利用、循環、儲放及其他創新措施或策略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TW" altLang="zh-TW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提供</a:t>
                      </a:r>
                      <a:r>
                        <a:rPr lang="zh-TW" altLang="zh-TW" sz="2000" strike="sng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二年內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可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資檢證之資料</a:t>
                      </a:r>
                      <a:endParaRPr lang="zh-TW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840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水資源校園標章</a:t>
            </a:r>
            <a:endParaRPr lang="zh-TW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36181174"/>
              </p:ext>
            </p:extLst>
          </p:nvPr>
        </p:nvGraphicFramePr>
        <p:xfrm>
          <a:off x="609600" y="1600200"/>
          <a:ext cx="7924800" cy="1986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指標細目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2.5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節水宣導與執行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2.5.1</a:t>
                      </a:r>
                      <a:r>
                        <a:rPr lang="zh-TW" altLang="zh-TW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落實執行節水宣導教育</a:t>
                      </a:r>
                    </a:p>
                    <a:p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</a:t>
                      </a:r>
                      <a:r>
                        <a:rPr lang="zh-TW" altLang="zh-TW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能提供</a:t>
                      </a:r>
                      <a:r>
                        <a:rPr lang="en-US" altLang="zh-TW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zh-TW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年內節水教育與宣導相關資料備查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提供二年內可資檢證之資料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623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9584" y="4149080"/>
            <a:ext cx="7344816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  <a:sym typeface="Wingdings 2" panose="05020102010507070707" pitchFamily="18" charset="2"/>
              </a:rPr>
              <a:t></a:t>
            </a:r>
            <a:r>
              <a:rPr lang="zh-TW" altLang="en-US" dirty="0" smtClean="0">
                <a:solidFill>
                  <a:srgbClr val="FFFF00"/>
                </a:solidFill>
              </a:rPr>
              <a:t>可參考</a:t>
            </a:r>
            <a:r>
              <a:rPr lang="zh-TW" altLang="en-US" dirty="0" smtClean="0">
                <a:solidFill>
                  <a:srgbClr val="C00000"/>
                </a:solidFill>
              </a:rPr>
              <a:t>新泰國小、</a:t>
            </a:r>
            <a:r>
              <a:rPr lang="zh-TW" altLang="en-US" dirty="0" smtClean="0">
                <a:solidFill>
                  <a:srgbClr val="C00000"/>
                </a:solidFill>
                <a:hlinkClick r:id="rId2"/>
              </a:rPr>
              <a:t>太</a:t>
            </a:r>
            <a:r>
              <a:rPr lang="zh-TW" altLang="en-US" dirty="0" smtClean="0">
                <a:solidFill>
                  <a:srgbClr val="C00000"/>
                </a:solidFill>
                <a:hlinkClick r:id="rId2"/>
              </a:rPr>
              <a:t>康</a:t>
            </a:r>
            <a:r>
              <a:rPr lang="zh-TW" altLang="en-US" dirty="0" smtClean="0">
                <a:solidFill>
                  <a:srgbClr val="C00000"/>
                </a:solidFill>
                <a:hlinkClick r:id="rId2"/>
              </a:rPr>
              <a:t>國小</a:t>
            </a:r>
            <a:r>
              <a:rPr lang="zh-TW" altLang="en-US" dirty="0" smtClean="0">
                <a:solidFill>
                  <a:srgbClr val="C00000"/>
                </a:solidFill>
              </a:rPr>
              <a:t>、億載國小、西門國小、宅港國小</a:t>
            </a:r>
            <a:r>
              <a:rPr lang="zh-TW" altLang="en-US" dirty="0" smtClean="0">
                <a:solidFill>
                  <a:srgbClr val="FFFF00"/>
                </a:solidFill>
              </a:rPr>
              <a:t>的案例</a:t>
            </a:r>
            <a:r>
              <a:rPr lang="en-US" altLang="zh-TW" dirty="0" smtClean="0">
                <a:solidFill>
                  <a:srgbClr val="FFFF00"/>
                </a:solidFill>
              </a:rPr>
              <a:t/>
            </a:r>
            <a:br>
              <a:rPr lang="en-US" altLang="zh-TW" dirty="0" smtClean="0">
                <a:solidFill>
                  <a:srgbClr val="FFFF00"/>
                </a:solidFill>
              </a:rPr>
            </a:br>
            <a:r>
              <a:rPr lang="zh-TW" altLang="en-US" dirty="0">
                <a:solidFill>
                  <a:srgbClr val="FFFF00"/>
                </a:solidFill>
                <a:sym typeface="Wingdings 2" panose="05020102010507070707" pitchFamily="18" charset="2"/>
              </a:rPr>
              <a:t></a:t>
            </a:r>
            <a:r>
              <a:rPr lang="zh-TW" altLang="en-US" dirty="0" smtClean="0">
                <a:solidFill>
                  <a:srgbClr val="FFFF00"/>
                </a:solidFill>
              </a:rPr>
              <a:t>注意資料的正確性。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2260848"/>
          </a:xfrm>
        </p:spPr>
        <p:txBody>
          <a:bodyPr/>
          <a:lstStyle/>
          <a:p>
            <a:pPr marL="0" indent="0" algn="ctr">
              <a:buNone/>
            </a:pPr>
            <a:endParaRPr lang="en-US" altLang="zh-TW" sz="44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solidFill>
                  <a:srgbClr val="FFFF00"/>
                </a:solidFill>
              </a:rPr>
              <a:t>謝謝</a:t>
            </a:r>
            <a:r>
              <a:rPr lang="zh-TW" altLang="en-US" sz="4400" dirty="0">
                <a:solidFill>
                  <a:srgbClr val="FFFF00"/>
                </a:solidFill>
              </a:rPr>
              <a:t>大家的聆聽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574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低碳指標認證架構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553336" y="1600200"/>
            <a:ext cx="4981064" cy="4114800"/>
          </a:xfrm>
        </p:spPr>
        <p:txBody>
          <a:bodyPr/>
          <a:lstStyle/>
          <a:p>
            <a:r>
              <a:rPr lang="zh-TW" altLang="en-US" dirty="0" smtClean="0"/>
              <a:t>節能校園標章</a:t>
            </a:r>
            <a:endParaRPr lang="en-US" altLang="zh-TW" dirty="0" smtClean="0"/>
          </a:p>
          <a:p>
            <a:r>
              <a:rPr lang="zh-TW" altLang="en-US" dirty="0"/>
              <a:t>水資源校園標</a:t>
            </a:r>
            <a:r>
              <a:rPr lang="zh-TW" altLang="en-US" dirty="0" smtClean="0"/>
              <a:t>章</a:t>
            </a:r>
            <a:endParaRPr lang="en-US" altLang="zh-TW" dirty="0" smtClean="0"/>
          </a:p>
          <a:p>
            <a:r>
              <a:rPr lang="zh-TW" altLang="en-US" dirty="0"/>
              <a:t>資源循環校園標</a:t>
            </a:r>
            <a:r>
              <a:rPr lang="zh-TW" altLang="en-US" dirty="0" smtClean="0"/>
              <a:t>章</a:t>
            </a:r>
            <a:endParaRPr lang="en-US" altLang="zh-TW" dirty="0" smtClean="0"/>
          </a:p>
          <a:p>
            <a:r>
              <a:rPr lang="zh-TW" altLang="en-US" dirty="0"/>
              <a:t>永續綠校園標</a:t>
            </a:r>
            <a:r>
              <a:rPr lang="zh-TW" altLang="en-US" dirty="0" smtClean="0"/>
              <a:t>章</a:t>
            </a:r>
            <a:endParaRPr lang="en-US" altLang="zh-TW" dirty="0" smtClean="0"/>
          </a:p>
          <a:p>
            <a:r>
              <a:rPr lang="zh-TW" altLang="en-US" dirty="0"/>
              <a:t>低碳生活校園標</a:t>
            </a:r>
            <a:r>
              <a:rPr lang="zh-TW" altLang="en-US" dirty="0" smtClean="0"/>
              <a:t>章</a:t>
            </a:r>
            <a:endParaRPr lang="en-US" altLang="zh-TW" dirty="0" smtClean="0"/>
          </a:p>
          <a:p>
            <a:r>
              <a:rPr lang="zh-TW" altLang="en-US" dirty="0">
                <a:solidFill>
                  <a:srgbClr val="FF0000"/>
                </a:solidFill>
              </a:rPr>
              <a:t>低碳示範校園標章</a:t>
            </a:r>
            <a:endParaRPr lang="en-US" altLang="zh-TW" dirty="0" smtClean="0">
              <a:solidFill>
                <a:srgbClr val="FF0000"/>
              </a:solidFill>
            </a:endParaRPr>
          </a:p>
        </p:txBody>
      </p:sp>
      <p:sp>
        <p:nvSpPr>
          <p:cNvPr id="4" name="Arc 2"/>
          <p:cNvSpPr>
            <a:spLocks/>
          </p:cNvSpPr>
          <p:nvPr>
            <p:custDataLst>
              <p:tags r:id="rId1"/>
            </p:custDataLst>
          </p:nvPr>
        </p:nvSpPr>
        <p:spPr bwMode="gray">
          <a:xfrm>
            <a:off x="11113" y="4292600"/>
            <a:ext cx="2568575" cy="2565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" name="Line 4"/>
          <p:cNvSpPr>
            <a:spLocks noChangeShapeType="1"/>
          </p:cNvSpPr>
          <p:nvPr>
            <p:custDataLst>
              <p:tags r:id="rId2"/>
            </p:custDataLst>
          </p:nvPr>
        </p:nvSpPr>
        <p:spPr bwMode="gray">
          <a:xfrm flipH="1">
            <a:off x="0" y="3962400"/>
            <a:ext cx="609600" cy="2667000"/>
          </a:xfrm>
          <a:prstGeom prst="line">
            <a:avLst/>
          </a:prstGeom>
          <a:noFill/>
          <a:ln w="9525">
            <a:solidFill>
              <a:schemeClr val="accent1">
                <a:alpha val="39999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" name="AutoShape 5"/>
          <p:cNvSpPr>
            <a:spLocks noChangeArrowheads="1"/>
          </p:cNvSpPr>
          <p:nvPr>
            <p:custDataLst>
              <p:tags r:id="rId3"/>
            </p:custDataLst>
          </p:nvPr>
        </p:nvSpPr>
        <p:spPr bwMode="black">
          <a:xfrm>
            <a:off x="1614488" y="354330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FF">
              <a:alpha val="59999"/>
            </a:srgb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" name="AutoShape 6"/>
          <p:cNvSpPr>
            <a:spLocks noChangeArrowheads="1"/>
          </p:cNvSpPr>
          <p:nvPr>
            <p:custDataLst>
              <p:tags r:id="rId4"/>
            </p:custDataLst>
          </p:nvPr>
        </p:nvSpPr>
        <p:spPr bwMode="black">
          <a:xfrm>
            <a:off x="2506663" y="403225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FF">
              <a:alpha val="59999"/>
            </a:srgb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" name="AutoShape 7"/>
          <p:cNvSpPr>
            <a:spLocks noChangeArrowheads="1"/>
          </p:cNvSpPr>
          <p:nvPr>
            <p:custDataLst>
              <p:tags r:id="rId5"/>
            </p:custDataLst>
          </p:nvPr>
        </p:nvSpPr>
        <p:spPr bwMode="black">
          <a:xfrm>
            <a:off x="2884488" y="533400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FF">
              <a:alpha val="59999"/>
            </a:srgb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" name="Line 8"/>
          <p:cNvSpPr>
            <a:spLocks noChangeShapeType="1"/>
          </p:cNvSpPr>
          <p:nvPr>
            <p:custDataLst>
              <p:tags r:id="rId6"/>
            </p:custDataLst>
          </p:nvPr>
        </p:nvSpPr>
        <p:spPr bwMode="gray">
          <a:xfrm flipH="1">
            <a:off x="0" y="3751263"/>
            <a:ext cx="1665288" cy="2878137"/>
          </a:xfrm>
          <a:prstGeom prst="line">
            <a:avLst/>
          </a:prstGeom>
          <a:noFill/>
          <a:ln w="9525">
            <a:solidFill>
              <a:schemeClr val="accent1">
                <a:alpha val="39999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" name="Line 9"/>
          <p:cNvSpPr>
            <a:spLocks noChangeShapeType="1"/>
          </p:cNvSpPr>
          <p:nvPr>
            <p:custDataLst>
              <p:tags r:id="rId7"/>
            </p:custDataLst>
          </p:nvPr>
        </p:nvSpPr>
        <p:spPr bwMode="gray">
          <a:xfrm flipH="1">
            <a:off x="0" y="5481638"/>
            <a:ext cx="2895600" cy="1147762"/>
          </a:xfrm>
          <a:prstGeom prst="line">
            <a:avLst/>
          </a:prstGeom>
          <a:noFill/>
          <a:ln w="9525">
            <a:solidFill>
              <a:schemeClr val="accent1">
                <a:alpha val="39999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" name="Line 10"/>
          <p:cNvSpPr>
            <a:spLocks noChangeShapeType="1"/>
          </p:cNvSpPr>
          <p:nvPr>
            <p:custDataLst>
              <p:tags r:id="rId8"/>
            </p:custDataLst>
          </p:nvPr>
        </p:nvSpPr>
        <p:spPr bwMode="black">
          <a:xfrm flipH="1">
            <a:off x="0" y="2243138"/>
            <a:ext cx="1866900" cy="4386262"/>
          </a:xfrm>
          <a:prstGeom prst="line">
            <a:avLst/>
          </a:prstGeom>
          <a:noFill/>
          <a:ln w="19050">
            <a:solidFill>
              <a:schemeClr val="accent1">
                <a:alpha val="59999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black">
          <a:xfrm flipH="1">
            <a:off x="0" y="3570288"/>
            <a:ext cx="2309813" cy="3059112"/>
          </a:xfrm>
          <a:prstGeom prst="line">
            <a:avLst/>
          </a:prstGeom>
          <a:noFill/>
          <a:ln w="19050">
            <a:solidFill>
              <a:schemeClr val="accent1">
                <a:alpha val="59999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black">
          <a:xfrm flipH="1">
            <a:off x="0" y="4837113"/>
            <a:ext cx="2846388" cy="1792287"/>
          </a:xfrm>
          <a:prstGeom prst="line">
            <a:avLst/>
          </a:prstGeom>
          <a:noFill/>
          <a:ln w="19050">
            <a:solidFill>
              <a:schemeClr val="accent1">
                <a:alpha val="59999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" name="Line 13"/>
          <p:cNvSpPr>
            <a:spLocks noChangeShapeType="1"/>
          </p:cNvSpPr>
          <p:nvPr>
            <p:custDataLst>
              <p:tags r:id="rId11"/>
            </p:custDataLst>
          </p:nvPr>
        </p:nvSpPr>
        <p:spPr bwMode="black">
          <a:xfrm flipH="1">
            <a:off x="0" y="5883275"/>
            <a:ext cx="3867150" cy="746125"/>
          </a:xfrm>
          <a:prstGeom prst="line">
            <a:avLst/>
          </a:prstGeom>
          <a:noFill/>
          <a:ln w="19050">
            <a:solidFill>
              <a:schemeClr val="accent1">
                <a:alpha val="59999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" name="Arc 14"/>
          <p:cNvSpPr>
            <a:spLocks/>
          </p:cNvSpPr>
          <p:nvPr>
            <p:custDataLst>
              <p:tags r:id="rId12"/>
            </p:custDataLst>
          </p:nvPr>
        </p:nvSpPr>
        <p:spPr bwMode="gray">
          <a:xfrm>
            <a:off x="0" y="4343400"/>
            <a:ext cx="2509838" cy="2514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" name="Line 15"/>
          <p:cNvSpPr>
            <a:spLocks noChangeShapeType="1"/>
          </p:cNvSpPr>
          <p:nvPr>
            <p:custDataLst>
              <p:tags r:id="rId13"/>
            </p:custDataLst>
          </p:nvPr>
        </p:nvSpPr>
        <p:spPr bwMode="gray">
          <a:xfrm flipH="1">
            <a:off x="0" y="4232275"/>
            <a:ext cx="2532063" cy="2625725"/>
          </a:xfrm>
          <a:prstGeom prst="line">
            <a:avLst/>
          </a:prstGeom>
          <a:noFill/>
          <a:ln w="9525">
            <a:solidFill>
              <a:schemeClr val="accent1">
                <a:alpha val="39999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" name="Arc 16"/>
          <p:cNvSpPr>
            <a:spLocks/>
          </p:cNvSpPr>
          <p:nvPr>
            <p:custDataLst>
              <p:tags r:id="rId14"/>
            </p:custDataLst>
          </p:nvPr>
        </p:nvSpPr>
        <p:spPr bwMode="gray">
          <a:xfrm>
            <a:off x="0" y="4422775"/>
            <a:ext cx="2438400" cy="24352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" name="AutoShape 37"/>
          <p:cNvSpPr>
            <a:spLocks noChangeArrowheads="1"/>
          </p:cNvSpPr>
          <p:nvPr>
            <p:custDataLst>
              <p:tags r:id="rId15"/>
            </p:custDataLst>
          </p:nvPr>
        </p:nvSpPr>
        <p:spPr bwMode="black">
          <a:xfrm>
            <a:off x="534988" y="3732213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FF">
              <a:alpha val="59999"/>
            </a:srgb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" name="AutoShape 38"/>
          <p:cNvSpPr>
            <a:spLocks noChangeArrowheads="1"/>
          </p:cNvSpPr>
          <p:nvPr>
            <p:custDataLst>
              <p:tags r:id="rId16"/>
            </p:custDataLst>
          </p:nvPr>
        </p:nvSpPr>
        <p:spPr bwMode="black">
          <a:xfrm>
            <a:off x="2819400" y="6302375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FF">
              <a:alpha val="59999"/>
            </a:srgbClr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" name="AutoShape 39"/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 rot="3083608">
            <a:off x="3657600" y="5562600"/>
            <a:ext cx="514350" cy="514350"/>
          </a:xfrm>
          <a:prstGeom prst="star5">
            <a:avLst/>
          </a:prstGeom>
          <a:gradFill rotWithShape="1">
            <a:gsLst>
              <a:gs pos="0">
                <a:schemeClr val="accent2">
                  <a:gamma/>
                  <a:tint val="5098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EFFFF"/>
            </a:solidFill>
            <a:miter lim="800000"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21" name="AutoShape 40"/>
          <p:cNvSpPr>
            <a:spLocks noChangeArrowheads="1"/>
          </p:cNvSpPr>
          <p:nvPr>
            <p:custDataLst>
              <p:tags r:id="rId18"/>
            </p:custDataLst>
          </p:nvPr>
        </p:nvSpPr>
        <p:spPr bwMode="gray">
          <a:xfrm>
            <a:off x="1547813" y="1773238"/>
            <a:ext cx="657225" cy="657225"/>
          </a:xfrm>
          <a:prstGeom prst="star5">
            <a:avLst/>
          </a:prstGeom>
          <a:gradFill rotWithShape="1">
            <a:gsLst>
              <a:gs pos="0">
                <a:schemeClr val="hlink">
                  <a:gamma/>
                  <a:tint val="20000"/>
                  <a:invGamma/>
                </a:schemeClr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EFFFF"/>
            </a:solidFill>
            <a:miter lim="800000"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22" name="AutoShape 41"/>
          <p:cNvSpPr>
            <a:spLocks noChangeArrowheads="1"/>
          </p:cNvSpPr>
          <p:nvPr>
            <p:custDataLst>
              <p:tags r:id="rId19"/>
            </p:custDataLst>
          </p:nvPr>
        </p:nvSpPr>
        <p:spPr bwMode="gray">
          <a:xfrm rot="802016">
            <a:off x="2057400" y="3048000"/>
            <a:ext cx="657225" cy="657225"/>
          </a:xfrm>
          <a:prstGeom prst="star5">
            <a:avLst/>
          </a:prstGeom>
          <a:gradFill rotWithShape="1">
            <a:gsLst>
              <a:gs pos="0">
                <a:schemeClr val="accent1">
                  <a:gamma/>
                  <a:tint val="28627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EFFFF"/>
            </a:solidFill>
            <a:miter lim="800000"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23" name="AutoShape 42"/>
          <p:cNvSpPr>
            <a:spLocks noChangeArrowheads="1"/>
          </p:cNvSpPr>
          <p:nvPr>
            <p:custDataLst>
              <p:tags r:id="rId20"/>
            </p:custDataLst>
          </p:nvPr>
        </p:nvSpPr>
        <p:spPr bwMode="gray">
          <a:xfrm rot="3116201">
            <a:off x="2667000" y="4419600"/>
            <a:ext cx="604838" cy="604838"/>
          </a:xfrm>
          <a:prstGeom prst="star5">
            <a:avLst/>
          </a:prstGeom>
          <a:gradFill rotWithShape="1">
            <a:gsLst>
              <a:gs pos="0">
                <a:schemeClr val="folHlink">
                  <a:gamma/>
                  <a:tint val="63529"/>
                  <a:invGamma/>
                </a:schemeClr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EFFFF"/>
            </a:solidFill>
            <a:miter lim="800000"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grpSp>
        <p:nvGrpSpPr>
          <p:cNvPr id="24" name="Group 44"/>
          <p:cNvGrpSpPr>
            <a:grpSpLocks/>
          </p:cNvGrpSpPr>
          <p:nvPr>
            <p:custDataLst>
              <p:tags r:id="rId21"/>
            </p:custDataLst>
          </p:nvPr>
        </p:nvGrpSpPr>
        <p:grpSpPr bwMode="auto">
          <a:xfrm>
            <a:off x="304800" y="4495800"/>
            <a:ext cx="1752600" cy="1958975"/>
            <a:chOff x="482" y="1851"/>
            <a:chExt cx="860" cy="796"/>
          </a:xfrm>
        </p:grpSpPr>
        <p:sp>
          <p:nvSpPr>
            <p:cNvPr id="25" name="Freeform 45"/>
            <p:cNvSpPr>
              <a:spLocks/>
            </p:cNvSpPr>
            <p:nvPr/>
          </p:nvSpPr>
          <p:spPr bwMode="gray">
            <a:xfrm>
              <a:off x="567" y="2464"/>
              <a:ext cx="335" cy="173"/>
            </a:xfrm>
            <a:custGeom>
              <a:avLst/>
              <a:gdLst>
                <a:gd name="T0" fmla="*/ 0 w 335"/>
                <a:gd name="T1" fmla="*/ 166 h 173"/>
                <a:gd name="T2" fmla="*/ 58 w 335"/>
                <a:gd name="T3" fmla="*/ 173 h 173"/>
                <a:gd name="T4" fmla="*/ 297 w 335"/>
                <a:gd name="T5" fmla="*/ 32 h 173"/>
                <a:gd name="T6" fmla="*/ 289 w 335"/>
                <a:gd name="T7" fmla="*/ 8 h 173"/>
                <a:gd name="T8" fmla="*/ 223 w 335"/>
                <a:gd name="T9" fmla="*/ 26 h 173"/>
                <a:gd name="T10" fmla="*/ 0 w 335"/>
                <a:gd name="T11" fmla="*/ 166 h 1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5"/>
                <a:gd name="T19" fmla="*/ 0 h 173"/>
                <a:gd name="T20" fmla="*/ 335 w 335"/>
                <a:gd name="T21" fmla="*/ 173 h 1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5" h="173">
                  <a:moveTo>
                    <a:pt x="0" y="166"/>
                  </a:moveTo>
                  <a:lnTo>
                    <a:pt x="58" y="173"/>
                  </a:lnTo>
                  <a:lnTo>
                    <a:pt x="297" y="32"/>
                  </a:lnTo>
                  <a:cubicBezTo>
                    <a:pt x="335" y="5"/>
                    <a:pt x="301" y="9"/>
                    <a:pt x="289" y="8"/>
                  </a:cubicBezTo>
                  <a:cubicBezTo>
                    <a:pt x="277" y="7"/>
                    <a:pt x="271" y="0"/>
                    <a:pt x="223" y="26"/>
                  </a:cubicBezTo>
                  <a:lnTo>
                    <a:pt x="0" y="166"/>
                  </a:lnTo>
                  <a:close/>
                </a:path>
              </a:pathLst>
            </a:custGeom>
            <a:gradFill rotWithShape="1">
              <a:gsLst>
                <a:gs pos="0">
                  <a:srgbClr val="181818">
                    <a:alpha val="0"/>
                  </a:srgbClr>
                </a:gs>
                <a:gs pos="100000">
                  <a:srgbClr val="1C1C1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" name="Freeform 46"/>
            <p:cNvSpPr>
              <a:spLocks/>
            </p:cNvSpPr>
            <p:nvPr/>
          </p:nvSpPr>
          <p:spPr bwMode="gray">
            <a:xfrm>
              <a:off x="797" y="2401"/>
              <a:ext cx="367" cy="170"/>
            </a:xfrm>
            <a:custGeom>
              <a:avLst/>
              <a:gdLst>
                <a:gd name="T0" fmla="*/ 0 w 367"/>
                <a:gd name="T1" fmla="*/ 158 h 170"/>
                <a:gd name="T2" fmla="*/ 80 w 367"/>
                <a:gd name="T3" fmla="*/ 170 h 170"/>
                <a:gd name="T4" fmla="*/ 332 w 367"/>
                <a:gd name="T5" fmla="*/ 37 h 170"/>
                <a:gd name="T6" fmla="*/ 292 w 367"/>
                <a:gd name="T7" fmla="*/ 1 h 170"/>
                <a:gd name="T8" fmla="*/ 230 w 367"/>
                <a:gd name="T9" fmla="*/ 29 h 170"/>
                <a:gd name="T10" fmla="*/ 0 w 367"/>
                <a:gd name="T11" fmla="*/ 158 h 1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7"/>
                <a:gd name="T19" fmla="*/ 0 h 170"/>
                <a:gd name="T20" fmla="*/ 367 w 367"/>
                <a:gd name="T21" fmla="*/ 170 h 1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7" h="170">
                  <a:moveTo>
                    <a:pt x="0" y="158"/>
                  </a:moveTo>
                  <a:lnTo>
                    <a:pt x="80" y="170"/>
                  </a:lnTo>
                  <a:lnTo>
                    <a:pt x="332" y="37"/>
                  </a:lnTo>
                  <a:cubicBezTo>
                    <a:pt x="367" y="9"/>
                    <a:pt x="309" y="2"/>
                    <a:pt x="292" y="1"/>
                  </a:cubicBezTo>
                  <a:cubicBezTo>
                    <a:pt x="280" y="0"/>
                    <a:pt x="279" y="3"/>
                    <a:pt x="230" y="29"/>
                  </a:cubicBezTo>
                  <a:lnTo>
                    <a:pt x="0" y="158"/>
                  </a:lnTo>
                  <a:close/>
                </a:path>
              </a:pathLst>
            </a:custGeom>
            <a:gradFill rotWithShape="1">
              <a:gsLst>
                <a:gs pos="0">
                  <a:srgbClr val="181818">
                    <a:alpha val="0"/>
                  </a:srgbClr>
                </a:gs>
                <a:gs pos="100000">
                  <a:srgbClr val="1C1C1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" name="Freeform 47"/>
            <p:cNvSpPr>
              <a:spLocks/>
            </p:cNvSpPr>
            <p:nvPr/>
          </p:nvSpPr>
          <p:spPr bwMode="gray">
            <a:xfrm>
              <a:off x="1035" y="2504"/>
              <a:ext cx="307" cy="143"/>
            </a:xfrm>
            <a:custGeom>
              <a:avLst/>
              <a:gdLst>
                <a:gd name="T0" fmla="*/ 0 w 307"/>
                <a:gd name="T1" fmla="*/ 134 h 143"/>
                <a:gd name="T2" fmla="*/ 66 w 307"/>
                <a:gd name="T3" fmla="*/ 143 h 143"/>
                <a:gd name="T4" fmla="*/ 282 w 307"/>
                <a:gd name="T5" fmla="*/ 35 h 143"/>
                <a:gd name="T6" fmla="*/ 219 w 307"/>
                <a:gd name="T7" fmla="*/ 17 h 143"/>
                <a:gd name="T8" fmla="*/ 0 w 307"/>
                <a:gd name="T9" fmla="*/ 134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143"/>
                <a:gd name="T17" fmla="*/ 307 w 307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143">
                  <a:moveTo>
                    <a:pt x="0" y="134"/>
                  </a:moveTo>
                  <a:lnTo>
                    <a:pt x="66" y="143"/>
                  </a:lnTo>
                  <a:lnTo>
                    <a:pt x="282" y="35"/>
                  </a:lnTo>
                  <a:cubicBezTo>
                    <a:pt x="307" y="14"/>
                    <a:pt x="266" y="0"/>
                    <a:pt x="219" y="17"/>
                  </a:cubicBezTo>
                  <a:lnTo>
                    <a:pt x="0" y="134"/>
                  </a:lnTo>
                  <a:close/>
                </a:path>
              </a:pathLst>
            </a:custGeom>
            <a:gradFill rotWithShape="1">
              <a:gsLst>
                <a:gs pos="0">
                  <a:srgbClr val="181818">
                    <a:alpha val="0"/>
                  </a:srgbClr>
                </a:gs>
                <a:gs pos="100000">
                  <a:srgbClr val="1C1C1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" name="Freeform 48"/>
            <p:cNvSpPr>
              <a:spLocks/>
            </p:cNvSpPr>
            <p:nvPr/>
          </p:nvSpPr>
          <p:spPr bwMode="gray">
            <a:xfrm>
              <a:off x="482" y="2066"/>
              <a:ext cx="224" cy="569"/>
            </a:xfrm>
            <a:custGeom>
              <a:avLst/>
              <a:gdLst>
                <a:gd name="T0" fmla="*/ 103 w 224"/>
                <a:gd name="T1" fmla="*/ 101 h 569"/>
                <a:gd name="T2" fmla="*/ 74 w 224"/>
                <a:gd name="T3" fmla="*/ 50 h 569"/>
                <a:gd name="T4" fmla="*/ 121 w 224"/>
                <a:gd name="T5" fmla="*/ 1 h 569"/>
                <a:gd name="T6" fmla="*/ 171 w 224"/>
                <a:gd name="T7" fmla="*/ 52 h 569"/>
                <a:gd name="T8" fmla="*/ 135 w 224"/>
                <a:gd name="T9" fmla="*/ 101 h 569"/>
                <a:gd name="T10" fmla="*/ 134 w 224"/>
                <a:gd name="T11" fmla="*/ 124 h 569"/>
                <a:gd name="T12" fmla="*/ 209 w 224"/>
                <a:gd name="T13" fmla="*/ 145 h 569"/>
                <a:gd name="T14" fmla="*/ 221 w 224"/>
                <a:gd name="T15" fmla="*/ 204 h 569"/>
                <a:gd name="T16" fmla="*/ 218 w 224"/>
                <a:gd name="T17" fmla="*/ 321 h 569"/>
                <a:gd name="T18" fmla="*/ 209 w 224"/>
                <a:gd name="T19" fmla="*/ 365 h 569"/>
                <a:gd name="T20" fmla="*/ 196 w 224"/>
                <a:gd name="T21" fmla="*/ 308 h 569"/>
                <a:gd name="T22" fmla="*/ 187 w 224"/>
                <a:gd name="T23" fmla="*/ 202 h 569"/>
                <a:gd name="T24" fmla="*/ 170 w 224"/>
                <a:gd name="T25" fmla="*/ 321 h 569"/>
                <a:gd name="T26" fmla="*/ 144 w 224"/>
                <a:gd name="T27" fmla="*/ 569 h 569"/>
                <a:gd name="T28" fmla="*/ 78 w 224"/>
                <a:gd name="T29" fmla="*/ 565 h 569"/>
                <a:gd name="T30" fmla="*/ 50 w 224"/>
                <a:gd name="T31" fmla="*/ 325 h 569"/>
                <a:gd name="T32" fmla="*/ 33 w 224"/>
                <a:gd name="T33" fmla="*/ 208 h 569"/>
                <a:gd name="T34" fmla="*/ 25 w 224"/>
                <a:gd name="T35" fmla="*/ 310 h 569"/>
                <a:gd name="T36" fmla="*/ 12 w 224"/>
                <a:gd name="T37" fmla="*/ 365 h 569"/>
                <a:gd name="T38" fmla="*/ 1 w 224"/>
                <a:gd name="T39" fmla="*/ 305 h 569"/>
                <a:gd name="T40" fmla="*/ 7 w 224"/>
                <a:gd name="T41" fmla="*/ 184 h 569"/>
                <a:gd name="T42" fmla="*/ 23 w 224"/>
                <a:gd name="T43" fmla="*/ 140 h 569"/>
                <a:gd name="T44" fmla="*/ 102 w 224"/>
                <a:gd name="T45" fmla="*/ 124 h 569"/>
                <a:gd name="T46" fmla="*/ 103 w 224"/>
                <a:gd name="T47" fmla="*/ 101 h 56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24"/>
                <a:gd name="T73" fmla="*/ 0 h 569"/>
                <a:gd name="T74" fmla="*/ 224 w 224"/>
                <a:gd name="T75" fmla="*/ 569 h 56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24" h="569">
                  <a:moveTo>
                    <a:pt x="103" y="101"/>
                  </a:moveTo>
                  <a:cubicBezTo>
                    <a:pt x="87" y="94"/>
                    <a:pt x="75" y="75"/>
                    <a:pt x="74" y="50"/>
                  </a:cubicBezTo>
                  <a:cubicBezTo>
                    <a:pt x="72" y="26"/>
                    <a:pt x="90" y="0"/>
                    <a:pt x="121" y="1"/>
                  </a:cubicBezTo>
                  <a:cubicBezTo>
                    <a:pt x="152" y="2"/>
                    <a:pt x="172" y="18"/>
                    <a:pt x="171" y="52"/>
                  </a:cubicBezTo>
                  <a:cubicBezTo>
                    <a:pt x="170" y="85"/>
                    <a:pt x="151" y="96"/>
                    <a:pt x="135" y="101"/>
                  </a:cubicBezTo>
                  <a:cubicBezTo>
                    <a:pt x="132" y="111"/>
                    <a:pt x="132" y="118"/>
                    <a:pt x="134" y="124"/>
                  </a:cubicBezTo>
                  <a:cubicBezTo>
                    <a:pt x="151" y="131"/>
                    <a:pt x="194" y="132"/>
                    <a:pt x="209" y="145"/>
                  </a:cubicBezTo>
                  <a:cubicBezTo>
                    <a:pt x="224" y="156"/>
                    <a:pt x="219" y="175"/>
                    <a:pt x="221" y="204"/>
                  </a:cubicBezTo>
                  <a:lnTo>
                    <a:pt x="218" y="321"/>
                  </a:lnTo>
                  <a:cubicBezTo>
                    <a:pt x="216" y="348"/>
                    <a:pt x="212" y="367"/>
                    <a:pt x="209" y="365"/>
                  </a:cubicBezTo>
                  <a:cubicBezTo>
                    <a:pt x="199" y="370"/>
                    <a:pt x="200" y="335"/>
                    <a:pt x="196" y="308"/>
                  </a:cubicBezTo>
                  <a:lnTo>
                    <a:pt x="187" y="202"/>
                  </a:lnTo>
                  <a:cubicBezTo>
                    <a:pt x="182" y="204"/>
                    <a:pt x="177" y="260"/>
                    <a:pt x="170" y="321"/>
                  </a:cubicBezTo>
                  <a:lnTo>
                    <a:pt x="144" y="569"/>
                  </a:lnTo>
                  <a:lnTo>
                    <a:pt x="78" y="565"/>
                  </a:lnTo>
                  <a:lnTo>
                    <a:pt x="50" y="325"/>
                  </a:lnTo>
                  <a:cubicBezTo>
                    <a:pt x="39" y="255"/>
                    <a:pt x="37" y="211"/>
                    <a:pt x="33" y="208"/>
                  </a:cubicBezTo>
                  <a:lnTo>
                    <a:pt x="25" y="310"/>
                  </a:lnTo>
                  <a:cubicBezTo>
                    <a:pt x="22" y="336"/>
                    <a:pt x="16" y="366"/>
                    <a:pt x="12" y="365"/>
                  </a:cubicBezTo>
                  <a:cubicBezTo>
                    <a:pt x="4" y="365"/>
                    <a:pt x="2" y="335"/>
                    <a:pt x="1" y="305"/>
                  </a:cubicBezTo>
                  <a:cubicBezTo>
                    <a:pt x="0" y="275"/>
                    <a:pt x="3" y="212"/>
                    <a:pt x="7" y="184"/>
                  </a:cubicBezTo>
                  <a:cubicBezTo>
                    <a:pt x="12" y="157"/>
                    <a:pt x="7" y="150"/>
                    <a:pt x="23" y="140"/>
                  </a:cubicBezTo>
                  <a:cubicBezTo>
                    <a:pt x="39" y="131"/>
                    <a:pt x="89" y="131"/>
                    <a:pt x="102" y="124"/>
                  </a:cubicBezTo>
                  <a:cubicBezTo>
                    <a:pt x="106" y="120"/>
                    <a:pt x="108" y="108"/>
                    <a:pt x="103" y="10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round/>
              <a:headEnd/>
              <a:tailEnd/>
            </a:ln>
            <a:scene3d>
              <a:camera prst="legacyPerspectiveTopRight">
                <a:rot lat="0" lon="899994" rev="0"/>
              </a:camera>
              <a:lightRig rig="legacyFlat1" dir="t"/>
            </a:scene3d>
            <a:sp3d extrusionH="36500" prstMaterial="legacyMetal">
              <a:bevelT w="13500" h="13500" prst="angle"/>
              <a:bevelB w="13500" h="13500" prst="angle"/>
              <a:extrusionClr>
                <a:srgbClr val="333333"/>
              </a:extrusionClr>
            </a:sp3d>
          </p:spPr>
          <p:txBody>
            <a:bodyPr>
              <a:flatTx/>
            </a:bodyPr>
            <a:lstStyle/>
            <a:p>
              <a:endParaRPr lang="zh-TW" altLang="en-US"/>
            </a:p>
          </p:txBody>
        </p:sp>
        <p:sp>
          <p:nvSpPr>
            <p:cNvPr id="29" name="Freeform 49"/>
            <p:cNvSpPr>
              <a:spLocks/>
            </p:cNvSpPr>
            <p:nvPr/>
          </p:nvSpPr>
          <p:spPr bwMode="gray">
            <a:xfrm>
              <a:off x="698" y="1851"/>
              <a:ext cx="282" cy="716"/>
            </a:xfrm>
            <a:custGeom>
              <a:avLst/>
              <a:gdLst>
                <a:gd name="T0" fmla="*/ 516 w 224"/>
                <a:gd name="T1" fmla="*/ 503 h 569"/>
                <a:gd name="T2" fmla="*/ 369 w 224"/>
                <a:gd name="T3" fmla="*/ 249 h 569"/>
                <a:gd name="T4" fmla="*/ 602 w 224"/>
                <a:gd name="T5" fmla="*/ 1 h 569"/>
                <a:gd name="T6" fmla="*/ 856 w 224"/>
                <a:gd name="T7" fmla="*/ 259 h 569"/>
                <a:gd name="T8" fmla="*/ 677 w 224"/>
                <a:gd name="T9" fmla="*/ 503 h 569"/>
                <a:gd name="T10" fmla="*/ 672 w 224"/>
                <a:gd name="T11" fmla="*/ 619 h 569"/>
                <a:gd name="T12" fmla="*/ 1047 w 224"/>
                <a:gd name="T13" fmla="*/ 722 h 569"/>
                <a:gd name="T14" fmla="*/ 1108 w 224"/>
                <a:gd name="T15" fmla="*/ 1018 h 569"/>
                <a:gd name="T16" fmla="*/ 1089 w 224"/>
                <a:gd name="T17" fmla="*/ 1602 h 569"/>
                <a:gd name="T18" fmla="*/ 1047 w 224"/>
                <a:gd name="T19" fmla="*/ 1822 h 569"/>
                <a:gd name="T20" fmla="*/ 986 w 224"/>
                <a:gd name="T21" fmla="*/ 1540 h 569"/>
                <a:gd name="T22" fmla="*/ 938 w 224"/>
                <a:gd name="T23" fmla="*/ 1010 h 569"/>
                <a:gd name="T24" fmla="*/ 852 w 224"/>
                <a:gd name="T25" fmla="*/ 1602 h 569"/>
                <a:gd name="T26" fmla="*/ 720 w 224"/>
                <a:gd name="T27" fmla="*/ 2844 h 569"/>
                <a:gd name="T28" fmla="*/ 388 w 224"/>
                <a:gd name="T29" fmla="*/ 2824 h 569"/>
                <a:gd name="T30" fmla="*/ 249 w 224"/>
                <a:gd name="T31" fmla="*/ 1625 h 569"/>
                <a:gd name="T32" fmla="*/ 167 w 224"/>
                <a:gd name="T33" fmla="*/ 1041 h 569"/>
                <a:gd name="T34" fmla="*/ 123 w 224"/>
                <a:gd name="T35" fmla="*/ 1550 h 569"/>
                <a:gd name="T36" fmla="*/ 60 w 224"/>
                <a:gd name="T37" fmla="*/ 1822 h 569"/>
                <a:gd name="T38" fmla="*/ 1 w 224"/>
                <a:gd name="T39" fmla="*/ 1525 h 569"/>
                <a:gd name="T40" fmla="*/ 37 w 224"/>
                <a:gd name="T41" fmla="*/ 920 h 569"/>
                <a:gd name="T42" fmla="*/ 117 w 224"/>
                <a:gd name="T43" fmla="*/ 697 h 569"/>
                <a:gd name="T44" fmla="*/ 510 w 224"/>
                <a:gd name="T45" fmla="*/ 619 h 569"/>
                <a:gd name="T46" fmla="*/ 516 w 224"/>
                <a:gd name="T47" fmla="*/ 503 h 56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24"/>
                <a:gd name="T73" fmla="*/ 0 h 569"/>
                <a:gd name="T74" fmla="*/ 224 w 224"/>
                <a:gd name="T75" fmla="*/ 569 h 56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24" h="569">
                  <a:moveTo>
                    <a:pt x="103" y="101"/>
                  </a:moveTo>
                  <a:cubicBezTo>
                    <a:pt x="87" y="94"/>
                    <a:pt x="75" y="75"/>
                    <a:pt x="74" y="50"/>
                  </a:cubicBezTo>
                  <a:cubicBezTo>
                    <a:pt x="72" y="26"/>
                    <a:pt x="90" y="0"/>
                    <a:pt x="121" y="1"/>
                  </a:cubicBezTo>
                  <a:cubicBezTo>
                    <a:pt x="152" y="2"/>
                    <a:pt x="172" y="18"/>
                    <a:pt x="171" y="52"/>
                  </a:cubicBezTo>
                  <a:cubicBezTo>
                    <a:pt x="170" y="85"/>
                    <a:pt x="151" y="96"/>
                    <a:pt x="135" y="101"/>
                  </a:cubicBezTo>
                  <a:cubicBezTo>
                    <a:pt x="132" y="111"/>
                    <a:pt x="132" y="118"/>
                    <a:pt x="134" y="124"/>
                  </a:cubicBezTo>
                  <a:cubicBezTo>
                    <a:pt x="151" y="131"/>
                    <a:pt x="194" y="132"/>
                    <a:pt x="209" y="145"/>
                  </a:cubicBezTo>
                  <a:cubicBezTo>
                    <a:pt x="224" y="156"/>
                    <a:pt x="219" y="175"/>
                    <a:pt x="221" y="204"/>
                  </a:cubicBezTo>
                  <a:lnTo>
                    <a:pt x="218" y="321"/>
                  </a:lnTo>
                  <a:cubicBezTo>
                    <a:pt x="216" y="348"/>
                    <a:pt x="212" y="367"/>
                    <a:pt x="209" y="365"/>
                  </a:cubicBezTo>
                  <a:cubicBezTo>
                    <a:pt x="199" y="370"/>
                    <a:pt x="200" y="335"/>
                    <a:pt x="196" y="308"/>
                  </a:cubicBezTo>
                  <a:lnTo>
                    <a:pt x="187" y="202"/>
                  </a:lnTo>
                  <a:cubicBezTo>
                    <a:pt x="182" y="204"/>
                    <a:pt x="177" y="260"/>
                    <a:pt x="170" y="321"/>
                  </a:cubicBezTo>
                  <a:lnTo>
                    <a:pt x="144" y="569"/>
                  </a:lnTo>
                  <a:lnTo>
                    <a:pt x="78" y="565"/>
                  </a:lnTo>
                  <a:lnTo>
                    <a:pt x="50" y="325"/>
                  </a:lnTo>
                  <a:cubicBezTo>
                    <a:pt x="39" y="255"/>
                    <a:pt x="37" y="211"/>
                    <a:pt x="33" y="208"/>
                  </a:cubicBezTo>
                  <a:lnTo>
                    <a:pt x="25" y="310"/>
                  </a:lnTo>
                  <a:cubicBezTo>
                    <a:pt x="22" y="336"/>
                    <a:pt x="16" y="366"/>
                    <a:pt x="12" y="365"/>
                  </a:cubicBezTo>
                  <a:cubicBezTo>
                    <a:pt x="4" y="365"/>
                    <a:pt x="2" y="335"/>
                    <a:pt x="1" y="305"/>
                  </a:cubicBezTo>
                  <a:cubicBezTo>
                    <a:pt x="0" y="275"/>
                    <a:pt x="3" y="212"/>
                    <a:pt x="7" y="184"/>
                  </a:cubicBezTo>
                  <a:cubicBezTo>
                    <a:pt x="12" y="157"/>
                    <a:pt x="7" y="150"/>
                    <a:pt x="23" y="140"/>
                  </a:cubicBezTo>
                  <a:cubicBezTo>
                    <a:pt x="39" y="131"/>
                    <a:pt x="89" y="131"/>
                    <a:pt x="102" y="124"/>
                  </a:cubicBezTo>
                  <a:cubicBezTo>
                    <a:pt x="106" y="120"/>
                    <a:pt x="108" y="108"/>
                    <a:pt x="103" y="10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round/>
              <a:headEnd/>
              <a:tailEnd/>
            </a:ln>
            <a:scene3d>
              <a:camera prst="legacyPerspectiveTopRight">
                <a:rot lat="0" lon="899994" rev="0"/>
              </a:camera>
              <a:lightRig rig="legacyFlat1" dir="t"/>
            </a:scene3d>
            <a:sp3d extrusionH="36500" prstMaterial="legacyMetal">
              <a:bevelT w="13500" h="13500" prst="angle"/>
              <a:bevelB w="13500" h="13500" prst="angle"/>
              <a:extrusionClr>
                <a:srgbClr val="333333"/>
              </a:extrusionClr>
            </a:sp3d>
          </p:spPr>
          <p:txBody>
            <a:bodyPr>
              <a:flatTx/>
            </a:bodyPr>
            <a:lstStyle/>
            <a:p>
              <a:endParaRPr lang="zh-TW" altLang="en-US"/>
            </a:p>
          </p:txBody>
        </p:sp>
        <p:sp>
          <p:nvSpPr>
            <p:cNvPr id="30" name="Freeform 50"/>
            <p:cNvSpPr>
              <a:spLocks/>
            </p:cNvSpPr>
            <p:nvPr/>
          </p:nvSpPr>
          <p:spPr bwMode="gray">
            <a:xfrm>
              <a:off x="956" y="2078"/>
              <a:ext cx="224" cy="569"/>
            </a:xfrm>
            <a:custGeom>
              <a:avLst/>
              <a:gdLst>
                <a:gd name="T0" fmla="*/ 103 w 224"/>
                <a:gd name="T1" fmla="*/ 101 h 569"/>
                <a:gd name="T2" fmla="*/ 74 w 224"/>
                <a:gd name="T3" fmla="*/ 50 h 569"/>
                <a:gd name="T4" fmla="*/ 121 w 224"/>
                <a:gd name="T5" fmla="*/ 1 h 569"/>
                <a:gd name="T6" fmla="*/ 171 w 224"/>
                <a:gd name="T7" fmla="*/ 52 h 569"/>
                <a:gd name="T8" fmla="*/ 135 w 224"/>
                <a:gd name="T9" fmla="*/ 101 h 569"/>
                <a:gd name="T10" fmla="*/ 134 w 224"/>
                <a:gd name="T11" fmla="*/ 124 h 569"/>
                <a:gd name="T12" fmla="*/ 209 w 224"/>
                <a:gd name="T13" fmla="*/ 145 h 569"/>
                <a:gd name="T14" fmla="*/ 221 w 224"/>
                <a:gd name="T15" fmla="*/ 204 h 569"/>
                <a:gd name="T16" fmla="*/ 218 w 224"/>
                <a:gd name="T17" fmla="*/ 321 h 569"/>
                <a:gd name="T18" fmla="*/ 209 w 224"/>
                <a:gd name="T19" fmla="*/ 365 h 569"/>
                <a:gd name="T20" fmla="*/ 196 w 224"/>
                <a:gd name="T21" fmla="*/ 308 h 569"/>
                <a:gd name="T22" fmla="*/ 187 w 224"/>
                <a:gd name="T23" fmla="*/ 202 h 569"/>
                <a:gd name="T24" fmla="*/ 170 w 224"/>
                <a:gd name="T25" fmla="*/ 321 h 569"/>
                <a:gd name="T26" fmla="*/ 144 w 224"/>
                <a:gd name="T27" fmla="*/ 569 h 569"/>
                <a:gd name="T28" fmla="*/ 78 w 224"/>
                <a:gd name="T29" fmla="*/ 565 h 569"/>
                <a:gd name="T30" fmla="*/ 50 w 224"/>
                <a:gd name="T31" fmla="*/ 325 h 569"/>
                <a:gd name="T32" fmla="*/ 33 w 224"/>
                <a:gd name="T33" fmla="*/ 208 h 569"/>
                <a:gd name="T34" fmla="*/ 25 w 224"/>
                <a:gd name="T35" fmla="*/ 310 h 569"/>
                <a:gd name="T36" fmla="*/ 12 w 224"/>
                <a:gd name="T37" fmla="*/ 365 h 569"/>
                <a:gd name="T38" fmla="*/ 1 w 224"/>
                <a:gd name="T39" fmla="*/ 305 h 569"/>
                <a:gd name="T40" fmla="*/ 7 w 224"/>
                <a:gd name="T41" fmla="*/ 184 h 569"/>
                <a:gd name="T42" fmla="*/ 23 w 224"/>
                <a:gd name="T43" fmla="*/ 140 h 569"/>
                <a:gd name="T44" fmla="*/ 102 w 224"/>
                <a:gd name="T45" fmla="*/ 124 h 569"/>
                <a:gd name="T46" fmla="*/ 103 w 224"/>
                <a:gd name="T47" fmla="*/ 101 h 56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24"/>
                <a:gd name="T73" fmla="*/ 0 h 569"/>
                <a:gd name="T74" fmla="*/ 224 w 224"/>
                <a:gd name="T75" fmla="*/ 569 h 56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24" h="569">
                  <a:moveTo>
                    <a:pt x="103" y="101"/>
                  </a:moveTo>
                  <a:cubicBezTo>
                    <a:pt x="87" y="94"/>
                    <a:pt x="75" y="75"/>
                    <a:pt x="74" y="50"/>
                  </a:cubicBezTo>
                  <a:cubicBezTo>
                    <a:pt x="72" y="26"/>
                    <a:pt x="90" y="0"/>
                    <a:pt x="121" y="1"/>
                  </a:cubicBezTo>
                  <a:cubicBezTo>
                    <a:pt x="152" y="2"/>
                    <a:pt x="172" y="18"/>
                    <a:pt x="171" y="52"/>
                  </a:cubicBezTo>
                  <a:cubicBezTo>
                    <a:pt x="170" y="85"/>
                    <a:pt x="151" y="96"/>
                    <a:pt x="135" y="101"/>
                  </a:cubicBezTo>
                  <a:cubicBezTo>
                    <a:pt x="132" y="111"/>
                    <a:pt x="132" y="118"/>
                    <a:pt x="134" y="124"/>
                  </a:cubicBezTo>
                  <a:cubicBezTo>
                    <a:pt x="151" y="131"/>
                    <a:pt x="194" y="132"/>
                    <a:pt x="209" y="145"/>
                  </a:cubicBezTo>
                  <a:cubicBezTo>
                    <a:pt x="224" y="156"/>
                    <a:pt x="219" y="175"/>
                    <a:pt x="221" y="204"/>
                  </a:cubicBezTo>
                  <a:lnTo>
                    <a:pt x="218" y="321"/>
                  </a:lnTo>
                  <a:cubicBezTo>
                    <a:pt x="216" y="348"/>
                    <a:pt x="212" y="367"/>
                    <a:pt x="209" y="365"/>
                  </a:cubicBezTo>
                  <a:cubicBezTo>
                    <a:pt x="199" y="370"/>
                    <a:pt x="200" y="335"/>
                    <a:pt x="196" y="308"/>
                  </a:cubicBezTo>
                  <a:lnTo>
                    <a:pt x="187" y="202"/>
                  </a:lnTo>
                  <a:cubicBezTo>
                    <a:pt x="182" y="204"/>
                    <a:pt x="177" y="260"/>
                    <a:pt x="170" y="321"/>
                  </a:cubicBezTo>
                  <a:lnTo>
                    <a:pt x="144" y="569"/>
                  </a:lnTo>
                  <a:lnTo>
                    <a:pt x="78" y="565"/>
                  </a:lnTo>
                  <a:lnTo>
                    <a:pt x="50" y="325"/>
                  </a:lnTo>
                  <a:cubicBezTo>
                    <a:pt x="39" y="255"/>
                    <a:pt x="37" y="211"/>
                    <a:pt x="33" y="208"/>
                  </a:cubicBezTo>
                  <a:lnTo>
                    <a:pt x="25" y="310"/>
                  </a:lnTo>
                  <a:cubicBezTo>
                    <a:pt x="22" y="336"/>
                    <a:pt x="16" y="366"/>
                    <a:pt x="12" y="365"/>
                  </a:cubicBezTo>
                  <a:cubicBezTo>
                    <a:pt x="4" y="365"/>
                    <a:pt x="2" y="335"/>
                    <a:pt x="1" y="305"/>
                  </a:cubicBezTo>
                  <a:cubicBezTo>
                    <a:pt x="0" y="275"/>
                    <a:pt x="3" y="212"/>
                    <a:pt x="7" y="184"/>
                  </a:cubicBezTo>
                  <a:cubicBezTo>
                    <a:pt x="12" y="157"/>
                    <a:pt x="7" y="150"/>
                    <a:pt x="23" y="140"/>
                  </a:cubicBezTo>
                  <a:cubicBezTo>
                    <a:pt x="39" y="131"/>
                    <a:pt x="89" y="131"/>
                    <a:pt x="102" y="124"/>
                  </a:cubicBezTo>
                  <a:cubicBezTo>
                    <a:pt x="106" y="120"/>
                    <a:pt x="108" y="108"/>
                    <a:pt x="103" y="10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round/>
              <a:headEnd/>
              <a:tailEnd/>
            </a:ln>
            <a:scene3d>
              <a:camera prst="legacyPerspectiveTopRight">
                <a:rot lat="0" lon="899994" rev="0"/>
              </a:camera>
              <a:lightRig rig="legacyFlat1" dir="t"/>
            </a:scene3d>
            <a:sp3d extrusionH="36500" prstMaterial="legacyMetal">
              <a:bevelT w="13500" h="13500" prst="angle"/>
              <a:bevelB w="13500" h="13500" prst="angle"/>
              <a:extrusionClr>
                <a:srgbClr val="333333"/>
              </a:extrusionClr>
            </a:sp3d>
          </p:spPr>
          <p:txBody>
            <a:bodyPr>
              <a:flatTx/>
            </a:bodyPr>
            <a:lstStyle/>
            <a:p>
              <a:endParaRPr lang="zh-TW" altLang="en-US"/>
            </a:p>
          </p:txBody>
        </p:sp>
      </p:grpSp>
      <p:pic>
        <p:nvPicPr>
          <p:cNvPr id="1026" name="Picture 2" descr="logo05 (1)"/>
          <p:cNvPicPr>
            <a:picLocks noChangeAspect="1" noChangeArrowheads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0" y="1358900"/>
            <a:ext cx="6572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04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89" y="2246313"/>
            <a:ext cx="6572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03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85" y="3144838"/>
            <a:ext cx="6572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logo02"/>
          <p:cNvPicPr>
            <a:picLocks noChangeAspect="1" noChangeArrowheads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86" y="4036219"/>
            <a:ext cx="6572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logo01"/>
          <p:cNvPicPr>
            <a:picLocks noChangeAspect="1" noChangeArrowheads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0" y="4937918"/>
            <a:ext cx="6572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31" name="Picture 7" descr="低探示範校園 (1)"/>
          <p:cNvPicPr>
            <a:picLocks noChangeAspect="1" noChangeArrowheads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63904" y="3927475"/>
            <a:ext cx="1959925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69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節能校園標章</a:t>
            </a:r>
            <a:endParaRPr lang="zh-TW" altLang="en-US" dirty="0"/>
          </a:p>
        </p:txBody>
      </p:sp>
      <p:graphicFrame>
        <p:nvGraphicFramePr>
          <p:cNvPr id="32" name="內容版面配置區 3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6990535"/>
              </p:ext>
            </p:extLst>
          </p:nvPr>
        </p:nvGraphicFramePr>
        <p:xfrm>
          <a:off x="609600" y="1600200"/>
          <a:ext cx="7924801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208"/>
                <a:gridCol w="3048993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指標細目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1.1</a:t>
                      </a:r>
                      <a:r>
                        <a:rPr lang="zh-TW" altLang="en-US" dirty="0" smtClean="0"/>
                        <a:t>節電管理制度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1.1.1</a:t>
                      </a:r>
                      <a:r>
                        <a:rPr lang="zh-TW" altLang="zh-TW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學校能源效益分析</a:t>
                      </a:r>
                      <a:endParaRPr lang="en-US" altLang="zh-TW" sz="20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■是否與官方或民間單位進行學校各部門用電分析</a:t>
                      </a: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■能進行校園能源體檢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是否附有相關能源使用分析與管理相關作為之資料</a:t>
                      </a:r>
                    </a:p>
                    <a:p>
                      <a:r>
                        <a:rPr lang="zh-TW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</a:t>
                      </a:r>
                    </a:p>
                    <a:p>
                      <a:r>
                        <a:rPr lang="zh-TW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詳實填寫本市學校能源體檢表。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1.1.2</a:t>
                      </a:r>
                      <a:r>
                        <a:rPr lang="zh-TW" altLang="zh-TW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學校節能減碳相關中程計畫。</a:t>
                      </a:r>
                      <a:endParaRPr lang="en-US" altLang="zh-TW" sz="20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TW" sz="20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■備有節能減碳相關中程計畫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四省計畫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■計畫是否具體說明各年度之節電目標與改善策略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20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/>
          <a:lstStyle/>
          <a:p>
            <a:r>
              <a:rPr lang="zh-TW" altLang="en-US" dirty="0" smtClean="0"/>
              <a:t>節能校園</a:t>
            </a:r>
            <a:r>
              <a:rPr lang="zh-TW" altLang="en-US" dirty="0"/>
              <a:t>標章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74691439"/>
              </p:ext>
            </p:extLst>
          </p:nvPr>
        </p:nvGraphicFramePr>
        <p:xfrm>
          <a:off x="626368" y="980728"/>
          <a:ext cx="7924800" cy="497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3392264"/>
                <a:gridCol w="1890936"/>
              </a:tblGrid>
              <a:tr h="374775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指標細目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203008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</a:t>
                      </a:r>
                      <a:r>
                        <a:rPr lang="zh-TW" altLang="en-US" dirty="0" smtClean="0"/>
                        <a:t>節能</a:t>
                      </a:r>
                      <a:r>
                        <a:rPr lang="zh-TW" altLang="en-US" dirty="0" smtClean="0"/>
                        <a:t>實務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>
                          <a:solidFill>
                            <a:srgbClr val="002060"/>
                          </a:solidFill>
                        </a:rPr>
                        <a:t>須達一項以上指標</a:t>
                      </a:r>
                      <a:r>
                        <a:rPr lang="en-US" altLang="zh-TW" dirty="0" smtClean="0"/>
                        <a:t>)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最近一年度係指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2018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年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月至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2018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年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月。前三年是指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2018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、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、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2016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年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整年。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1.2.1</a:t>
                      </a:r>
                      <a:r>
                        <a:rPr lang="zh-TW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年度用電指標</a:t>
                      </a:r>
                      <a:r>
                        <a:rPr lang="en-US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EUI</a:t>
                      </a:r>
                      <a:r>
                        <a:rPr lang="zh-TW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值</a:t>
                      </a: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■符合行政院頒訂之各級學校用電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EUI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值</a:t>
                      </a:r>
                    </a:p>
                    <a:p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幼稚園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&lt;=43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國小：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&lt;=27</a:t>
                      </a:r>
                    </a:p>
                    <a:p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國中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&lt;=27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高級中學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&lt;=34</a:t>
                      </a:r>
                    </a:p>
                    <a:p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工商職業學校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&lt;=34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>
                          <a:solidFill>
                            <a:srgbClr val="002060"/>
                          </a:solidFill>
                        </a:rPr>
                        <a:t>須達一項以上指標</a:t>
                      </a:r>
                      <a:r>
                        <a:rPr lang="en-US" altLang="zh-TW" dirty="0" smtClean="0"/>
                        <a:t>)</a:t>
                      </a:r>
                    </a:p>
                    <a:p>
                      <a:endParaRPr lang="zh-TW" altLang="en-US" dirty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477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1.2.2</a:t>
                      </a:r>
                      <a:r>
                        <a:rPr lang="zh-TW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歷年節能效率</a:t>
                      </a:r>
                    </a:p>
                    <a:p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近一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月至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總用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電量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與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年用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電量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需減少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1%(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含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以上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TW" sz="2000" b="1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TW" sz="2000" b="1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年與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年相較，用電量不成長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>
                          <a:solidFill>
                            <a:srgbClr val="002060"/>
                          </a:solidFill>
                        </a:rPr>
                        <a:t>須達一項以上指標</a:t>
                      </a:r>
                      <a:r>
                        <a:rPr lang="en-US" altLang="zh-TW" dirty="0" smtClean="0"/>
                        <a:t>)</a:t>
                      </a:r>
                    </a:p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477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94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節能校園標章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40390727"/>
              </p:ext>
            </p:extLst>
          </p:nvPr>
        </p:nvGraphicFramePr>
        <p:xfrm>
          <a:off x="609600" y="1600200"/>
          <a:ext cx="79248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指標細目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1.3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能源規劃與運用策略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1.3.1</a:t>
                      </a:r>
                      <a:r>
                        <a:rPr lang="zh-TW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再生能源運用比率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契約容量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800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千瓦用電量以上，有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之再生能源設備。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未達此契約容量者，本指標視為通過。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1.3.2</a:t>
                      </a:r>
                      <a:r>
                        <a:rPr lang="zh-TW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再生能源</a:t>
                      </a:r>
                      <a:r>
                        <a:rPr lang="zh-TW" alt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教學設施之規劃</a:t>
                      </a:r>
                      <a:endParaRPr lang="en-US" altLang="zh-TW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學校建置相關設施並擬具有教學規劃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1.3.3</a:t>
                      </a:r>
                      <a:r>
                        <a:rPr lang="zh-TW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高效率節能燈具用電比率</a:t>
                      </a:r>
                      <a:endParaRPr lang="en-US" altLang="zh-TW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學校教室使用高效率節能燈具瓦數佔全校教室燈具總瓦數比率達</a:t>
                      </a:r>
                      <a:r>
                        <a:rPr lang="en-US" altLang="zh-TW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r>
                        <a:rPr lang="zh-TW" altLang="zh-TW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以上者。</a:t>
                      </a:r>
                      <a:endParaRPr lang="zh-TW" altLang="en-US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全校教室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包括專科教室與一般教室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換裝省電燈總瓦數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全校所有教室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包括專科教室與一般教室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之電燈總瓦數×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0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節能校園標章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03654017"/>
              </p:ext>
            </p:extLst>
          </p:nvPr>
        </p:nvGraphicFramePr>
        <p:xfrm>
          <a:off x="609600" y="1394297"/>
          <a:ext cx="7924800" cy="509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168"/>
                <a:gridCol w="3409032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指標細目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1.3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能源規劃與運用策略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1.3.4</a:t>
                      </a:r>
                      <a:r>
                        <a:rPr lang="zh-TW" altLang="zh-TW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耗能電器管理策略</a:t>
                      </a:r>
                      <a:endParaRPr lang="en-US" altLang="zh-TW" sz="20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■提出耗能電器管理策略並具成果者</a:t>
                      </a:r>
                    </a:p>
                    <a:p>
                      <a:r>
                        <a:rPr lang="zh-TW" altLang="zh-TW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■運用能源循環概念整合應用實例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indent="-174625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學校能提出飲水機、鍋爐、冷氣、冰箱、電窯、溫水游泳池等耗能設備之相關管理策略，並具成效者。</a:t>
                      </a:r>
                    </a:p>
                    <a:p>
                      <a:pPr marL="174625" indent="-174625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能提出能源循環利用相關應用實例。如太陽熱能與廚房熱水使用連結、開水機管理策略，或其他可指認之可行策略。</a:t>
                      </a:r>
                      <a:endParaRPr lang="zh-TW" altLang="en-US" dirty="0"/>
                    </a:p>
                  </a:txBody>
                  <a:tcPr/>
                </a:tc>
              </a:tr>
              <a:tr h="101329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1.3.5</a:t>
                      </a:r>
                      <a:r>
                        <a:rPr lang="zh-TW" altLang="zh-TW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屋頂或閒置空間利用</a:t>
                      </a:r>
                      <a:endParaRPr lang="en-US" altLang="zh-TW" sz="20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■提供既有屋頂空間結合廠商進行屋頂產能規劃</a:t>
                      </a:r>
                    </a:p>
                    <a:p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■能運用閒置空間設置促進節約能源與資源相關設備者。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提供既有屋頂空間結合廠商進行屋頂產能規劃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或學校自主性設置實務。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97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節能校園標章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09291624"/>
              </p:ext>
            </p:extLst>
          </p:nvPr>
        </p:nvGraphicFramePr>
        <p:xfrm>
          <a:off x="609600" y="1600200"/>
          <a:ext cx="7924800" cy="168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指標細目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1.4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落實節能教育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1.4.1</a:t>
                      </a:r>
                      <a:r>
                        <a:rPr lang="zh-TW" altLang="zh-TW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進行節能教育宣導與教學</a:t>
                      </a:r>
                    </a:p>
                    <a:p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■提出</a:t>
                      </a:r>
                      <a:r>
                        <a:rPr lang="zh-TW" alt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二年內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節能</a:t>
                      </a:r>
                      <a:r>
                        <a:rPr lang="zh-TW" alt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相關教育與宣導成果</a:t>
                      </a:r>
                      <a:r>
                        <a:rPr lang="zh-TW" alt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須提出具有創新特色之節能教育成果，以資認定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265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水資源校園標章</a:t>
            </a:r>
            <a:endParaRPr lang="zh-TW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73466925"/>
              </p:ext>
            </p:extLst>
          </p:nvPr>
        </p:nvGraphicFramePr>
        <p:xfrm>
          <a:off x="609600" y="1600200"/>
          <a:ext cx="7924800" cy="2656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指標細目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2.1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年度用水量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2.1.1</a:t>
                      </a:r>
                      <a:r>
                        <a:rPr lang="zh-TW" altLang="zh-TW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用水負成長：</a:t>
                      </a: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■前三年年均用水量減少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以上。</a:t>
                      </a: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或連續三年水量不成長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最近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一年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(2018)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之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用水量與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相比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，需減少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10%(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含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以上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各年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1-12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月份總水量為年度全校自來水總用水量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前三年：</a:t>
                      </a:r>
                      <a:r>
                        <a:rPr lang="en-US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r>
                        <a:rPr lang="zh-TW" alt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r>
                        <a:rPr lang="zh-TW" alt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連續三年：</a:t>
                      </a:r>
                      <a:r>
                        <a:rPr lang="en-US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r>
                        <a:rPr lang="zh-TW" alt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r>
                        <a:rPr lang="zh-TW" alt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TW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2016)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726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水資源校園標章</a:t>
            </a:r>
            <a:endParaRPr lang="zh-TW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80451851"/>
              </p:ext>
            </p:extLst>
          </p:nvPr>
        </p:nvGraphicFramePr>
        <p:xfrm>
          <a:off x="609600" y="1600200"/>
          <a:ext cx="79248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0192"/>
                <a:gridCol w="3193008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指標細目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kern="1200" dirty="0" smtClean="0">
                          <a:effectLst/>
                        </a:rPr>
                        <a:t>2.2</a:t>
                      </a:r>
                      <a:r>
                        <a:rPr lang="zh-TW" altLang="zh-TW" sz="1800" kern="1200" dirty="0" smtClean="0">
                          <a:effectLst/>
                        </a:rPr>
                        <a:t>每人每日自來水用水量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2.2.1</a:t>
                      </a:r>
                      <a:r>
                        <a:rPr lang="zh-TW" altLang="zh-TW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每人每日來水用水量是否符合參照標準：</a:t>
                      </a:r>
                    </a:p>
                    <a:p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幼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兒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園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：小於或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等於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zh-TW" altLang="zh-TW" sz="2000" b="1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國小：小於或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等於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lang="zh-TW" altLang="zh-TW" sz="2000" b="1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國中：小於或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等於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zh-TW" altLang="zh-TW" sz="2000" b="1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高中職：小於或</a:t>
                      </a:r>
                      <a:r>
                        <a:rPr lang="zh-TW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等於</a:t>
                      </a:r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  <a:p>
                      <a:r>
                        <a:rPr lang="en-US" altLang="zh-TW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106.10.24</a:t>
                      </a:r>
                      <a:r>
                        <a:rPr lang="zh-TW" alt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修訂版本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政府機關及各級學校之單位人均用水量基準值</a:t>
                      </a:r>
                    </a:p>
                    <a:p>
                      <a:endParaRPr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計算方式＝</a:t>
                      </a:r>
                      <a:r>
                        <a:rPr lang="zh-TW" altLang="zh-TW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（全校每年自來水量</a:t>
                      </a:r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zh-TW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教職員生總數</a:t>
                      </a:r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/365</a:t>
                      </a:r>
                      <a:r>
                        <a:rPr lang="zh-TW" altLang="zh-TW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【水量單位為公升】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4510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tRjKQ4dgEVsvmhF0wNLc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sFzjOzxzn0KsOnSlb6H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ZQvusYP4RPaqf77LGmYqy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jlXv7jpTzFj1FJNk7zKi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hn7LeqqlVdS2wawWQvFX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7eroXmepGgNo3Anl5YtdJ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f76WyuqHu2M15Obky3GrD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Khju1fvp7cyvn5wRCdOV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fNwE8v2P5YDnOD4tab5V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sAq5OHrtCIW7i4GvBnU4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xKIHdxKEJAHpMd5ykNBm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UbH0rDqYU4t7dQgJ8rsTD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GfwzoYyObQcZ3Fn6tUIYZ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cMaqbejGDugkPChWyvM4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cxpKHC8xB7USyjpUjakj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lLItEV49nx8JYaBHWOPm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ckiXkd7izkPYbD2eXdtsJ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JOkejCdwtZLZynaHAQ15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0YYEIQCT0CQBtC5Uv42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dc5E3gCCqEnVUjglXuFR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nIMH4vVw0VW4NMSZFAZgz"/>
</p:tagLst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116</TotalTime>
  <Words>1084</Words>
  <Application>Microsoft Office PowerPoint</Application>
  <PresentationFormat>如螢幕大小 (4:3)</PresentationFormat>
  <Paragraphs>142</Paragraphs>
  <Slides>13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微軟正黑體</vt:lpstr>
      <vt:lpstr>新細明體</vt:lpstr>
      <vt:lpstr>Arial</vt:lpstr>
      <vt:lpstr>Arial Narrow</vt:lpstr>
      <vt:lpstr>Calibri</vt:lpstr>
      <vt:lpstr>Wingdings</vt:lpstr>
      <vt:lpstr>Wingdings 2</vt:lpstr>
      <vt:lpstr>地平線</vt:lpstr>
      <vt:lpstr>低碳校園指標說明會</vt:lpstr>
      <vt:lpstr>低碳指標認證架構</vt:lpstr>
      <vt:lpstr>節能校園標章</vt:lpstr>
      <vt:lpstr>節能校園標章</vt:lpstr>
      <vt:lpstr>節能校園標章</vt:lpstr>
      <vt:lpstr>節能校園標章</vt:lpstr>
      <vt:lpstr>節能校園標章</vt:lpstr>
      <vt:lpstr>水資源校園標章</vt:lpstr>
      <vt:lpstr>水資源校園標章</vt:lpstr>
      <vt:lpstr>水資源校園標章</vt:lpstr>
      <vt:lpstr>水資源校園標章</vt:lpstr>
      <vt:lpstr>水資源校園標章</vt:lpstr>
      <vt:lpstr>可參考新泰國小、太康國小、億載國小、西門國小、宅港國小的案例 注意資料的正確性。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低碳校園指標說明會</dc:title>
  <dc:creator>user</dc:creator>
  <cp:lastModifiedBy>Windows User</cp:lastModifiedBy>
  <cp:revision>33</cp:revision>
  <dcterms:created xsi:type="dcterms:W3CDTF">2013-09-13T23:37:06Z</dcterms:created>
  <dcterms:modified xsi:type="dcterms:W3CDTF">2019-08-26T07:34:47Z</dcterms:modified>
</cp:coreProperties>
</file>